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1"/>
  </p:sldMasterIdLst>
  <p:notesMasterIdLst>
    <p:notesMasterId r:id="rId55"/>
  </p:notesMasterIdLst>
  <p:sldIdLst>
    <p:sldId id="256" r:id="rId2"/>
    <p:sldId id="463" r:id="rId3"/>
    <p:sldId id="524" r:id="rId4"/>
    <p:sldId id="512" r:id="rId5"/>
    <p:sldId id="517" r:id="rId6"/>
    <p:sldId id="523" r:id="rId7"/>
    <p:sldId id="518" r:id="rId8"/>
    <p:sldId id="522" r:id="rId9"/>
    <p:sldId id="519" r:id="rId10"/>
    <p:sldId id="520" r:id="rId11"/>
    <p:sldId id="508" r:id="rId12"/>
    <p:sldId id="509" r:id="rId13"/>
    <p:sldId id="521" r:id="rId14"/>
    <p:sldId id="525" r:id="rId15"/>
    <p:sldId id="530" r:id="rId16"/>
    <p:sldId id="513" r:id="rId17"/>
    <p:sldId id="514" r:id="rId18"/>
    <p:sldId id="531" r:id="rId19"/>
    <p:sldId id="510" r:id="rId20"/>
    <p:sldId id="511" r:id="rId21"/>
    <p:sldId id="532" r:id="rId22"/>
    <p:sldId id="533" r:id="rId23"/>
    <p:sldId id="516"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46" r:id="rId37"/>
    <p:sldId id="547" r:id="rId38"/>
    <p:sldId id="515" r:id="rId39"/>
    <p:sldId id="548" r:id="rId40"/>
    <p:sldId id="549" r:id="rId41"/>
    <p:sldId id="550" r:id="rId42"/>
    <p:sldId id="558" r:id="rId43"/>
    <p:sldId id="559" r:id="rId44"/>
    <p:sldId id="551" r:id="rId45"/>
    <p:sldId id="552" r:id="rId46"/>
    <p:sldId id="553" r:id="rId47"/>
    <p:sldId id="554" r:id="rId48"/>
    <p:sldId id="555" r:id="rId49"/>
    <p:sldId id="556" r:id="rId50"/>
    <p:sldId id="557" r:id="rId51"/>
    <p:sldId id="477" r:id="rId52"/>
    <p:sldId id="399" r:id="rId53"/>
    <p:sldId id="40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59" d="100"/>
          <a:sy n="59" d="100"/>
        </p:scale>
        <p:origin x="11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209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030962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064707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7076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227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6E0DA5-0C76-4851-AA82-0B75261F9EB4}"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92911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6E0DA5-0C76-4851-AA82-0B75261F9EB4}" type="datetimeFigureOut">
              <a:rPr lang="en-US" smtClean="0"/>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7397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6E0DA5-0C76-4851-AA82-0B75261F9EB4}" type="datetimeFigureOut">
              <a:rPr lang="en-US" smtClean="0"/>
              <a:t>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44613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6E0DA5-0C76-4851-AA82-0B75261F9EB4}" type="datetimeFigureOut">
              <a:rPr lang="en-US" smtClean="0"/>
              <a:t>1/8/2023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54904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26E0DA5-0C76-4851-AA82-0B75261F9EB4}" type="datetimeFigureOut">
              <a:rPr lang="en-US" smtClean="0"/>
              <a:t>1/8/2023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1435486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78741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6E0DA5-0C76-4851-AA82-0B75261F9EB4}" type="datetimeFigureOut">
              <a:rPr lang="en-US" smtClean="0"/>
              <a:t>1/8/2023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E83446-D492-49CB-B85A-4EA5E06E8E7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2158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sapui5.hana.ondemand.com/#/topic/be0cf40f61184b358b5faedaec98b2da"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apui5.hana.ondemand.com/#/entity/sap.m.List"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openui5.hana.ondemand.com/1.34.9/docs/guide/831039835e7c4da3a8a0b49567573afe.htm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122712"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55036"/>
            <a:ext cx="6629399" cy="1200329"/>
          </a:xfrm>
          <a:prstGeom prst="rect">
            <a:avLst/>
          </a:prstGeom>
          <a:noFill/>
        </p:spPr>
        <p:txBody>
          <a:bodyPr wrap="square" rtlCol="0">
            <a:spAutoFit/>
          </a:bodyPr>
          <a:lstStyle/>
          <a:p>
            <a:r>
              <a:rPr lang="en-US" sz="3600" spc="-150" dirty="0">
                <a:solidFill>
                  <a:schemeClr val="bg1"/>
                </a:solidFill>
              </a:rPr>
              <a:t>Srinivas</a:t>
            </a:r>
          </a:p>
          <a:p>
            <a:endParaRPr lang="en-US" sz="3600" spc="-150" dirty="0">
              <a:solidFill>
                <a:schemeClr val="bg1"/>
              </a:solidFill>
            </a:endParaRPr>
          </a:p>
        </p:txBody>
      </p:sp>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923330"/>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formatter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2"/>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3"/>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4"/>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formatter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2"/>
          <a:stretch>
            <a:fillRect/>
          </a:stretch>
        </p:blipFill>
        <p:spPr>
          <a:xfrm>
            <a:off x="1354347" y="1204887"/>
            <a:ext cx="2491956" cy="213378"/>
          </a:xfrm>
          <a:prstGeom prst="rect">
            <a:avLst/>
          </a:prstGeom>
        </p:spPr>
      </p:pic>
      <p:pic>
        <p:nvPicPr>
          <p:cNvPr id="6" name="Picture 5">
            <a:extLst>
              <a:ext uri="{FF2B5EF4-FFF2-40B4-BE49-F238E27FC236}">
                <a16:creationId xmlns:a16="http://schemas.microsoft.com/office/drawing/2014/main" id="{F9F9BEA1-646A-417D-B249-1C532C59B448}"/>
              </a:ext>
            </a:extLst>
          </p:cNvPr>
          <p:cNvPicPr>
            <a:picLocks noChangeAspect="1"/>
          </p:cNvPicPr>
          <p:nvPr/>
        </p:nvPicPr>
        <p:blipFill>
          <a:blip r:embed="rId3"/>
          <a:stretch>
            <a:fillRect/>
          </a:stretch>
        </p:blipFill>
        <p:spPr>
          <a:xfrm>
            <a:off x="2950646" y="2522153"/>
            <a:ext cx="4595258" cy="1546994"/>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lifeSaver.js</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2"/>
          <a:stretch>
            <a:fillRect/>
          </a:stretch>
        </p:blipFill>
        <p:spPr>
          <a:xfrm>
            <a:off x="5689789" y="2516243"/>
            <a:ext cx="6049238" cy="3629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168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sap provided formatter classes to format the data in the UI.</a:t>
            </a:r>
          </a:p>
          <a:p>
            <a:pPr marL="285750" indent="-285750">
              <a:buFont typeface="Wingdings" panose="05000000000000000000" pitchFamily="2" charset="2"/>
              <a:buChar char="§"/>
            </a:pPr>
            <a:r>
              <a:rPr lang="en-US" dirty="0"/>
              <a:t>For this exercise we will use the </a:t>
            </a:r>
            <a:r>
              <a:rPr lang="en-US" dirty="0">
                <a:solidFill>
                  <a:srgbClr val="9AA83A"/>
                </a:solidFill>
                <a:latin typeface="Consolas" panose="020B0609020204030204" pitchFamily="49" charset="0"/>
              </a:rPr>
              <a:t>“s</a:t>
            </a:r>
            <a:r>
              <a:rPr lang="en-US" b="0" dirty="0">
                <a:solidFill>
                  <a:srgbClr val="9AA83A"/>
                </a:solidFill>
                <a:effectLst/>
                <a:latin typeface="Consolas" panose="020B0609020204030204" pitchFamily="49" charset="0"/>
              </a:rPr>
              <a:t>ap/ui/core/format/NumberFormat”</a:t>
            </a:r>
            <a:r>
              <a:rPr lang="en-US" dirty="0"/>
              <a:t> class to format the currency.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lifeSaver.js</a:t>
            </a:r>
          </a:p>
        </p:txBody>
      </p:sp>
      <p:pic>
        <p:nvPicPr>
          <p:cNvPr id="6" name="Picture 5">
            <a:extLst>
              <a:ext uri="{FF2B5EF4-FFF2-40B4-BE49-F238E27FC236}">
                <a16:creationId xmlns:a16="http://schemas.microsoft.com/office/drawing/2014/main" id="{EC685E53-4C24-41D6-ACB2-F192BE663BB0}"/>
              </a:ext>
            </a:extLst>
          </p:cNvPr>
          <p:cNvPicPr>
            <a:picLocks noChangeAspect="1"/>
          </p:cNvPicPr>
          <p:nvPr/>
        </p:nvPicPr>
        <p:blipFill>
          <a:blip r:embed="rId2"/>
          <a:stretch>
            <a:fillRect/>
          </a:stretch>
        </p:blipFill>
        <p:spPr>
          <a:xfrm>
            <a:off x="3227889" y="1695686"/>
            <a:ext cx="8511138" cy="1301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1B37DF1-A669-4602-BF14-13CD67032657}"/>
              </a:ext>
            </a:extLst>
          </p:cNvPr>
          <p:cNvPicPr>
            <a:picLocks noChangeAspect="1"/>
          </p:cNvPicPr>
          <p:nvPr/>
        </p:nvPicPr>
        <p:blipFill>
          <a:blip r:embed="rId3"/>
          <a:stretch>
            <a:fillRect/>
          </a:stretch>
        </p:blipFill>
        <p:spPr>
          <a:xfrm>
            <a:off x="8088382" y="3224100"/>
            <a:ext cx="3650645" cy="3249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2902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Tree>
    <p:extLst>
      <p:ext uri="{BB962C8B-B14F-4D97-AF65-F5344CB8AC3E}">
        <p14:creationId xmlns:p14="http://schemas.microsoft.com/office/powerpoint/2010/main" val="3197450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2"/>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302263" y="5672737"/>
            <a:ext cx="8168803" cy="646331"/>
          </a:xfrm>
          <a:prstGeom prst="rect">
            <a:avLst/>
          </a:prstGeom>
          <a:noFill/>
        </p:spPr>
        <p:txBody>
          <a:bodyPr wrap="square" rtlCol="0">
            <a:spAutoFit/>
          </a:bodyPr>
          <a:lstStyle/>
          <a:p>
            <a:r>
              <a:rPr lang="en-US" dirty="0"/>
              <a:t>Documentation for manifest.json file:  </a:t>
            </a:r>
            <a:r>
              <a:rPr lang="en-US" dirty="0">
                <a:hlinkClick r:id="rId3"/>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2"/>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3"/>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2602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2"/>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3F3E2D-B6D6-8DD2-9918-540509BACDD7}"/>
              </a:ext>
            </a:extLst>
          </p:cNvPr>
          <p:cNvSpPr txBox="1"/>
          <p:nvPr/>
        </p:nvSpPr>
        <p:spPr>
          <a:xfrm>
            <a:off x="55403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App.view.xml</a:t>
            </a:r>
          </a:p>
          <a:p>
            <a:pPr marL="285750" indent="-285750">
              <a:buFontTx/>
              <a:buChar char="-"/>
            </a:pPr>
            <a:r>
              <a:rPr lang="en-US" dirty="0"/>
              <a:t>App.controller.js</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a:p>
            <a:pPr marL="285750" indent="-285750">
              <a:buFontTx/>
              <a:buChar char="-"/>
            </a:pPr>
            <a:r>
              <a:rPr lang="en-US" dirty="0"/>
              <a:t>View2.controller.js</a:t>
            </a:r>
          </a:p>
          <a:p>
            <a:pPr marL="285750" indent="-285750">
              <a:buFontTx/>
              <a:buChar char="-"/>
            </a:pPr>
            <a:r>
              <a:rPr lang="en-US" dirty="0"/>
              <a:t>BaseController.js</a:t>
            </a:r>
          </a:p>
          <a:p>
            <a:pPr marL="285750" indent="-285750">
              <a:buFontTx/>
              <a:buChar char="-"/>
            </a:pPr>
            <a:r>
              <a:rPr lang="en-US" dirty="0"/>
              <a:t>Component.js</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2"/>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3"/>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View1.view.xml</a:t>
            </a:r>
          </a:p>
          <a:p>
            <a:pPr marL="285750" indent="-285750">
              <a:buFontTx/>
              <a:buChar char="-"/>
            </a:pPr>
            <a:r>
              <a:rPr lang="en-US" dirty="0"/>
              <a:t>View2.view.xml</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2"/>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3"/>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693B3B-7980-DF0D-1347-23B85D292446}"/>
              </a:ext>
            </a:extLst>
          </p:cNvPr>
          <p:cNvSpPr/>
          <p:nvPr/>
        </p:nvSpPr>
        <p:spPr>
          <a:xfrm>
            <a:off x="4336025" y="609600"/>
            <a:ext cx="3618271" cy="55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a:t>
            </a:r>
            <a:r>
              <a:rPr lang="en-US" dirty="0" err="1"/>
              <a:t>ui</a:t>
            </a:r>
            <a:r>
              <a:rPr lang="en-US" dirty="0"/>
              <a:t>/core/</a:t>
            </a:r>
            <a:r>
              <a:rPr lang="en-US" dirty="0" err="1"/>
              <a:t>mvc</a:t>
            </a:r>
            <a:r>
              <a:rPr lang="en-US" dirty="0"/>
              <a:t>/Controller</a:t>
            </a:r>
          </a:p>
        </p:txBody>
      </p:sp>
      <p:sp>
        <p:nvSpPr>
          <p:cNvPr id="3" name="Rectangle 2">
            <a:extLst>
              <a:ext uri="{FF2B5EF4-FFF2-40B4-BE49-F238E27FC236}">
                <a16:creationId xmlns:a16="http://schemas.microsoft.com/office/drawing/2014/main" id="{E0816348-31B7-76AA-238F-F6C0F570D114}"/>
              </a:ext>
            </a:extLst>
          </p:cNvPr>
          <p:cNvSpPr/>
          <p:nvPr/>
        </p:nvSpPr>
        <p:spPr>
          <a:xfrm>
            <a:off x="137650"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View1</a:t>
            </a:r>
          </a:p>
        </p:txBody>
      </p:sp>
      <p:sp>
        <p:nvSpPr>
          <p:cNvPr id="4" name="Rectangle 3">
            <a:extLst>
              <a:ext uri="{FF2B5EF4-FFF2-40B4-BE49-F238E27FC236}">
                <a16:creationId xmlns:a16="http://schemas.microsoft.com/office/drawing/2014/main" id="{C98A7966-F7F1-E216-509E-F3B109039473}"/>
              </a:ext>
            </a:extLst>
          </p:cNvPr>
          <p:cNvSpPr/>
          <p:nvPr/>
        </p:nvSpPr>
        <p:spPr>
          <a:xfrm>
            <a:off x="4390102"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6FF229A2-676F-FA09-B5C0-86AA7146B68E}"/>
              </a:ext>
            </a:extLst>
          </p:cNvPr>
          <p:cNvSpPr/>
          <p:nvPr/>
        </p:nvSpPr>
        <p:spPr>
          <a:xfrm>
            <a:off x="8544234"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6" name="Rectangle 5">
            <a:extLst>
              <a:ext uri="{FF2B5EF4-FFF2-40B4-BE49-F238E27FC236}">
                <a16:creationId xmlns:a16="http://schemas.microsoft.com/office/drawing/2014/main" id="{8514BC1B-8228-6981-0296-F66BD5342F75}"/>
              </a:ext>
            </a:extLst>
          </p:cNvPr>
          <p:cNvSpPr/>
          <p:nvPr/>
        </p:nvSpPr>
        <p:spPr>
          <a:xfrm>
            <a:off x="3392129" y="2113935"/>
            <a:ext cx="5506065" cy="8652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BaseController</a:t>
            </a:r>
            <a:endParaRPr lang="en-US" dirty="0"/>
          </a:p>
          <a:p>
            <a:pPr algn="ctr"/>
            <a:r>
              <a:rPr lang="en-US" dirty="0"/>
              <a:t>X = 10</a:t>
            </a:r>
          </a:p>
        </p:txBody>
      </p:sp>
      <p:cxnSp>
        <p:nvCxnSpPr>
          <p:cNvPr id="8" name="Straight Arrow Connector 7">
            <a:extLst>
              <a:ext uri="{FF2B5EF4-FFF2-40B4-BE49-F238E27FC236}">
                <a16:creationId xmlns:a16="http://schemas.microsoft.com/office/drawing/2014/main" id="{E1C2EDD7-5A98-64F9-2061-A65C034CE753}"/>
              </a:ext>
            </a:extLst>
          </p:cNvPr>
          <p:cNvCxnSpPr>
            <a:stCxn id="6" idx="0"/>
            <a:endCxn id="2" idx="2"/>
          </p:cNvCxnSpPr>
          <p:nvPr/>
        </p:nvCxnSpPr>
        <p:spPr>
          <a:xfrm flipH="1" flipV="1">
            <a:off x="6145161" y="1160206"/>
            <a:ext cx="1" cy="95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940860-CC3E-C04D-3898-D4C61B506641}"/>
              </a:ext>
            </a:extLst>
          </p:cNvPr>
          <p:cNvCxnSpPr>
            <a:stCxn id="3" idx="0"/>
            <a:endCxn id="6" idx="2"/>
          </p:cNvCxnSpPr>
          <p:nvPr/>
        </p:nvCxnSpPr>
        <p:spPr>
          <a:xfrm rot="5400000" flipH="1" flipV="1">
            <a:off x="3340509" y="1531373"/>
            <a:ext cx="1356853" cy="4252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5E6E3DC-D6D2-7FE2-6626-3B3D12901F63}"/>
              </a:ext>
            </a:extLst>
          </p:cNvPr>
          <p:cNvCxnSpPr>
            <a:stCxn id="5" idx="0"/>
            <a:endCxn id="6" idx="2"/>
          </p:cNvCxnSpPr>
          <p:nvPr/>
        </p:nvCxnSpPr>
        <p:spPr>
          <a:xfrm rot="16200000" flipV="1">
            <a:off x="7543801" y="1580535"/>
            <a:ext cx="1356853" cy="41541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8A362E-F4E5-2274-6BF6-D23D2AC4CB77}"/>
              </a:ext>
            </a:extLst>
          </p:cNvPr>
          <p:cNvCxnSpPr>
            <a:stCxn id="4" idx="0"/>
            <a:endCxn id="6" idx="2"/>
          </p:cNvCxnSpPr>
          <p:nvPr/>
        </p:nvCxnSpPr>
        <p:spPr>
          <a:xfrm flipV="1">
            <a:off x="6145160" y="2979173"/>
            <a:ext cx="2" cy="1356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C73DCD-9009-B3ED-B948-4AEBDFB912C0}"/>
              </a:ext>
            </a:extLst>
          </p:cNvPr>
          <p:cNvSpPr txBox="1"/>
          <p:nvPr/>
        </p:nvSpPr>
        <p:spPr>
          <a:xfrm>
            <a:off x="2027902" y="5201264"/>
            <a:ext cx="1327355" cy="369332"/>
          </a:xfrm>
          <a:prstGeom prst="rect">
            <a:avLst/>
          </a:prstGeom>
          <a:noFill/>
        </p:spPr>
        <p:txBody>
          <a:bodyPr wrap="square">
            <a:spAutoFit/>
          </a:bodyPr>
          <a:lstStyle/>
          <a:p>
            <a:pPr algn="ctr"/>
            <a:r>
              <a:rPr lang="en-US" dirty="0"/>
              <a:t>X = 10</a:t>
            </a:r>
          </a:p>
        </p:txBody>
      </p:sp>
      <p:sp>
        <p:nvSpPr>
          <p:cNvPr id="19" name="TextBox 18">
            <a:extLst>
              <a:ext uri="{FF2B5EF4-FFF2-40B4-BE49-F238E27FC236}">
                <a16:creationId xmlns:a16="http://schemas.microsoft.com/office/drawing/2014/main" id="{FCE3AE2E-453A-6DAF-3242-525C8F9CB74A}"/>
              </a:ext>
            </a:extLst>
          </p:cNvPr>
          <p:cNvSpPr txBox="1"/>
          <p:nvPr/>
        </p:nvSpPr>
        <p:spPr>
          <a:xfrm>
            <a:off x="6585152" y="5206802"/>
            <a:ext cx="1327355" cy="369332"/>
          </a:xfrm>
          <a:prstGeom prst="rect">
            <a:avLst/>
          </a:prstGeom>
          <a:noFill/>
        </p:spPr>
        <p:txBody>
          <a:bodyPr wrap="square">
            <a:spAutoFit/>
          </a:bodyPr>
          <a:lstStyle/>
          <a:p>
            <a:pPr algn="ctr"/>
            <a:r>
              <a:rPr lang="en-US" dirty="0"/>
              <a:t>X = 10</a:t>
            </a:r>
          </a:p>
        </p:txBody>
      </p:sp>
      <p:sp>
        <p:nvSpPr>
          <p:cNvPr id="20" name="TextBox 19">
            <a:extLst>
              <a:ext uri="{FF2B5EF4-FFF2-40B4-BE49-F238E27FC236}">
                <a16:creationId xmlns:a16="http://schemas.microsoft.com/office/drawing/2014/main" id="{B2B16221-9038-1115-F0D6-2B738983F14A}"/>
              </a:ext>
            </a:extLst>
          </p:cNvPr>
          <p:cNvSpPr txBox="1"/>
          <p:nvPr/>
        </p:nvSpPr>
        <p:spPr>
          <a:xfrm>
            <a:off x="10820396" y="5201264"/>
            <a:ext cx="1327355" cy="369332"/>
          </a:xfrm>
          <a:prstGeom prst="rect">
            <a:avLst/>
          </a:prstGeom>
          <a:noFill/>
        </p:spPr>
        <p:txBody>
          <a:bodyPr wrap="square">
            <a:spAutoFit/>
          </a:bodyPr>
          <a:lstStyle/>
          <a:p>
            <a:pPr algn="ctr"/>
            <a:r>
              <a:rPr lang="en-US" dirty="0"/>
              <a:t>X = 10</a:t>
            </a:r>
          </a:p>
        </p:txBody>
      </p:sp>
    </p:spTree>
    <p:extLst>
      <p:ext uri="{BB962C8B-B14F-4D97-AF65-F5344CB8AC3E}">
        <p14:creationId xmlns:p14="http://schemas.microsoft.com/office/powerpoint/2010/main" val="1431473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2"/>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3"/>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t>View1.view.xml</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2"/>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21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7FE6A9-D36F-5CB1-EF41-B132653D9CEE}"/>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N – namespace – library</a:t>
            </a:r>
          </a:p>
          <a:p>
            <a:pPr indent="-228600">
              <a:lnSpc>
                <a:spcPct val="90000"/>
              </a:lnSpc>
              <a:spcAft>
                <a:spcPts val="600"/>
              </a:spcAft>
              <a:buFont typeface="Arial" panose="020B0604020202020204" pitchFamily="34" charset="0"/>
              <a:buChar char="•"/>
            </a:pPr>
            <a:r>
              <a:rPr lang="en-US" sz="2200"/>
              <a:t>C – Class </a:t>
            </a:r>
          </a:p>
          <a:p>
            <a:pPr indent="-228600">
              <a:lnSpc>
                <a:spcPct val="90000"/>
              </a:lnSpc>
              <a:spcAft>
                <a:spcPts val="600"/>
              </a:spcAft>
              <a:buFont typeface="Arial" panose="020B0604020202020204" pitchFamily="34" charset="0"/>
              <a:buChar char="•"/>
            </a:pPr>
            <a:r>
              <a:rPr lang="en-US" sz="2200"/>
              <a:t>E -  Enumerator - constants</a:t>
            </a:r>
          </a:p>
        </p:txBody>
      </p:sp>
      <p:pic>
        <p:nvPicPr>
          <p:cNvPr id="3" name="Picture 2">
            <a:extLst>
              <a:ext uri="{FF2B5EF4-FFF2-40B4-BE49-F238E27FC236}">
                <a16:creationId xmlns:a16="http://schemas.microsoft.com/office/drawing/2014/main" id="{FBC6DCA4-7B06-6FA6-0933-8EAE64BF0342}"/>
              </a:ext>
            </a:extLst>
          </p:cNvPr>
          <p:cNvPicPr>
            <a:picLocks noChangeAspect="1"/>
          </p:cNvPicPr>
          <p:nvPr/>
        </p:nvPicPr>
        <p:blipFill rotWithShape="1">
          <a:blip r:embed="rId2"/>
          <a:srcRect t="3625" b="166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16267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52431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Creating model in </a:t>
            </a:r>
            <a:r>
              <a:rPr lang="en-US" dirty="0" err="1"/>
              <a:t>Manifest.json</a:t>
            </a:r>
            <a:endParaRPr lang="en-US" dirty="0"/>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Icon Tab Bar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40759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t>manifest.json</a:t>
            </a:r>
          </a:p>
          <a:p>
            <a:pPr marL="285750" indent="-285750">
              <a:buFontTx/>
              <a:buChar char="-"/>
            </a:pPr>
            <a:r>
              <a:rPr lang="en-US" dirty="0"/>
              <a:t>mydata.json</a:t>
            </a:r>
          </a:p>
          <a:p>
            <a:pPr marL="285750" indent="-285750">
              <a:buFontTx/>
              <a:buChar char="-"/>
            </a:pPr>
            <a:r>
              <a:rPr lang="en-US" dirty="0"/>
              <a:t>View1.view.xml</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2"/>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3"/>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890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2"/>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3"/>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default Model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Main.view.xml</a:t>
            </a:r>
          </a:p>
          <a:p>
            <a:pPr marL="285750" indent="-285750">
              <a:buFontTx/>
              <a:buChar char="-"/>
            </a:pPr>
            <a:r>
              <a:rPr lang="en-US" dirty="0"/>
              <a:t>dataset.json</a:t>
            </a:r>
          </a:p>
        </p:txBody>
      </p:sp>
      <p:pic>
        <p:nvPicPr>
          <p:cNvPr id="4" name="Picture 3">
            <a:extLst>
              <a:ext uri="{FF2B5EF4-FFF2-40B4-BE49-F238E27FC236}">
                <a16:creationId xmlns:a16="http://schemas.microsoft.com/office/drawing/2014/main" id="{0D84BC30-78F0-4AAE-A103-17F128D82289}"/>
              </a:ext>
            </a:extLst>
          </p:cNvPr>
          <p:cNvPicPr>
            <a:picLocks noChangeAspect="1"/>
          </p:cNvPicPr>
          <p:nvPr/>
        </p:nvPicPr>
        <p:blipFill>
          <a:blip r:embed="rId2"/>
          <a:stretch>
            <a:fillRect/>
          </a:stretch>
        </p:blipFill>
        <p:spPr>
          <a:xfrm>
            <a:off x="3184530" y="2909364"/>
            <a:ext cx="8554497" cy="3416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754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3"/>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0169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t>View1.view.xml</a:t>
            </a:r>
          </a:p>
          <a:p>
            <a:pPr marL="285750" indent="-285750" algn="just">
              <a:buFontTx/>
              <a:buChar char="-"/>
            </a:pPr>
            <a:r>
              <a:rPr lang="en-US" dirty="0"/>
              <a:t>View1.controller.js</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2"/>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9774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310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t>App.view.xml</a:t>
            </a:r>
          </a:p>
          <a:p>
            <a:pPr marL="285750" indent="-285750">
              <a:buFontTx/>
              <a:buChar char="-"/>
            </a:pPr>
            <a:r>
              <a:rPr lang="en-US" dirty="0"/>
              <a:t>Component.js</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3"/>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75336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rPr>
              <a:t>Empty.view.xml</a:t>
            </a:r>
          </a:p>
          <a:p>
            <a:pPr marL="285750" indent="-285750">
              <a:buFontTx/>
              <a:buChar char="-"/>
            </a:pPr>
            <a:r>
              <a:rPr lang="en-US" dirty="0">
                <a:solidFill>
                  <a:srgbClr val="000000"/>
                </a:solidFill>
              </a:rPr>
              <a:t>Empty.controller.js</a:t>
            </a:r>
          </a:p>
          <a:p>
            <a:pPr marL="285750" indent="-285750">
              <a:buFontTx/>
              <a:buChar char="-"/>
            </a:pPr>
            <a:r>
              <a:rPr lang="en-US" b="0" dirty="0">
                <a:solidFill>
                  <a:srgbClr val="000000"/>
                </a:solidFill>
                <a:effectLst/>
              </a:rPr>
              <a:t>Component.js</a:t>
            </a:r>
          </a:p>
          <a:p>
            <a:pPr marL="285750" indent="-285750">
              <a:buFontTx/>
              <a:buChar char="-"/>
            </a:pPr>
            <a:r>
              <a:rPr lang="en-US" dirty="0">
                <a:solidFill>
                  <a:srgbClr val="000000"/>
                </a:solidFill>
              </a:rPr>
              <a:t>View1.controller.js</a:t>
            </a:r>
            <a:endParaRPr lang="en-US" b="0" dirty="0">
              <a:solidFill>
                <a:srgbClr val="000000"/>
              </a:solidFill>
              <a:effectLst/>
            </a:endParaRP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2"/>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9240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2"/>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2"/>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Tree>
    <p:extLst>
      <p:ext uri="{BB962C8B-B14F-4D97-AF65-F5344CB8AC3E}">
        <p14:creationId xmlns:p14="http://schemas.microsoft.com/office/powerpoint/2010/main" val="353956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Tree>
    <p:extLst>
      <p:ext uri="{BB962C8B-B14F-4D97-AF65-F5344CB8AC3E}">
        <p14:creationId xmlns:p14="http://schemas.microsoft.com/office/powerpoint/2010/main" val="302275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2"/>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2"/>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4239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60" dirty="0">
                <a:latin typeface="Cooper Black" panose="0208090404030B020404" pitchFamily="18" charset="0"/>
              </a:rPr>
              <a:t>Hands – on: Drill Down from Table and Nav Back</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drill down to a new screen where we will show the supplier data for that we will create a new supplier view.</a:t>
            </a:r>
          </a:p>
          <a:p>
            <a:r>
              <a:rPr lang="en-US" dirty="0"/>
              <a:t>Along with that we will also add the back button login to go back using a nav button on the supplier view.</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Supplier.view.xml</a:t>
            </a:r>
          </a:p>
          <a:p>
            <a:pPr marL="285750" indent="-285750">
              <a:buFontTx/>
              <a:buChar char="-"/>
            </a:pPr>
            <a:r>
              <a:rPr lang="en-US" dirty="0"/>
              <a:t>Supplier.controller.js</a:t>
            </a:r>
          </a:p>
          <a:p>
            <a:pPr marL="285750" indent="-285750">
              <a:buFontTx/>
              <a:buChar char="-"/>
            </a:pPr>
            <a:r>
              <a:rPr lang="en-US" dirty="0"/>
              <a:t>BaseController.js</a:t>
            </a:r>
          </a:p>
          <a:p>
            <a:pPr marL="285750" indent="-285750">
              <a:buFontTx/>
              <a:buChar char="-"/>
            </a:pPr>
            <a:r>
              <a:rPr lang="en-US" dirty="0"/>
              <a:t>manifest.js</a:t>
            </a:r>
          </a:p>
        </p:txBody>
      </p:sp>
      <p:sp>
        <p:nvSpPr>
          <p:cNvPr id="7" name="TextBox 6">
            <a:extLst>
              <a:ext uri="{FF2B5EF4-FFF2-40B4-BE49-F238E27FC236}">
                <a16:creationId xmlns:a16="http://schemas.microsoft.com/office/drawing/2014/main" id="{F1E60072-46A7-445D-98E0-5FA57AB0A86E}"/>
              </a:ext>
            </a:extLst>
          </p:cNvPr>
          <p:cNvSpPr txBox="1"/>
          <p:nvPr/>
        </p:nvSpPr>
        <p:spPr>
          <a:xfrm>
            <a:off x="261764" y="3949435"/>
            <a:ext cx="6390246" cy="646331"/>
          </a:xfrm>
          <a:prstGeom prst="rect">
            <a:avLst/>
          </a:prstGeom>
          <a:noFill/>
        </p:spPr>
        <p:txBody>
          <a:bodyPr wrap="square">
            <a:spAutoFit/>
          </a:bodyPr>
          <a:lstStyle/>
          <a:p>
            <a:r>
              <a:rPr lang="en-US" dirty="0"/>
              <a:t>The nav back logic is written in BaseController so that it can be used at multiple places.</a:t>
            </a:r>
          </a:p>
        </p:txBody>
      </p:sp>
      <p:pic>
        <p:nvPicPr>
          <p:cNvPr id="5" name="Picture 4">
            <a:extLst>
              <a:ext uri="{FF2B5EF4-FFF2-40B4-BE49-F238E27FC236}">
                <a16:creationId xmlns:a16="http://schemas.microsoft.com/office/drawing/2014/main" id="{7F5E0D93-6A63-4DBE-AB60-FB587D700E3E}"/>
              </a:ext>
            </a:extLst>
          </p:cNvPr>
          <p:cNvPicPr>
            <a:picLocks noChangeAspect="1"/>
          </p:cNvPicPr>
          <p:nvPr/>
        </p:nvPicPr>
        <p:blipFill>
          <a:blip r:embed="rId2"/>
          <a:stretch>
            <a:fillRect/>
          </a:stretch>
        </p:blipFill>
        <p:spPr>
          <a:xfrm>
            <a:off x="7412464" y="1557737"/>
            <a:ext cx="4150076" cy="25391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4BD88D8-3985-4668-9A6B-EFA69378C1C0}"/>
              </a:ext>
            </a:extLst>
          </p:cNvPr>
          <p:cNvPicPr>
            <a:picLocks noChangeAspect="1"/>
          </p:cNvPicPr>
          <p:nvPr/>
        </p:nvPicPr>
        <p:blipFill>
          <a:blip r:embed="rId3"/>
          <a:stretch>
            <a:fillRect/>
          </a:stretch>
        </p:blipFill>
        <p:spPr>
          <a:xfrm>
            <a:off x="7471317" y="4685736"/>
            <a:ext cx="4091223" cy="1816835"/>
          </a:xfrm>
          <a:prstGeom prst="rect">
            <a:avLst/>
          </a:prstGeom>
        </p:spPr>
        <p:style>
          <a:lnRef idx="2">
            <a:schemeClr val="dk1"/>
          </a:lnRef>
          <a:fillRef idx="1">
            <a:schemeClr val="lt1"/>
          </a:fillRef>
          <a:effectRef idx="0">
            <a:schemeClr val="dk1"/>
          </a:effectRef>
          <a:fontRef idx="minor">
            <a:schemeClr val="dk1"/>
          </a:fontRef>
        </p:style>
      </p:pic>
      <p:sp>
        <p:nvSpPr>
          <p:cNvPr id="10" name="Arrow: Down 9">
            <a:extLst>
              <a:ext uri="{FF2B5EF4-FFF2-40B4-BE49-F238E27FC236}">
                <a16:creationId xmlns:a16="http://schemas.microsoft.com/office/drawing/2014/main" id="{78D3234D-44D8-42DE-A2BE-1058B4AF2FB0}"/>
              </a:ext>
            </a:extLst>
          </p:cNvPr>
          <p:cNvSpPr/>
          <p:nvPr/>
        </p:nvSpPr>
        <p:spPr>
          <a:xfrm>
            <a:off x="9321914" y="4023164"/>
            <a:ext cx="390028" cy="736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006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2"/>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Messages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messages in the ui to get users conformation or to show error to the use.</a:t>
            </a:r>
          </a:p>
          <a:p>
            <a:pPr marL="285750" indent="-285750">
              <a:buFont typeface="Wingdings" panose="05000000000000000000" pitchFamily="2" charset="2"/>
              <a:buChar char="§"/>
            </a:pPr>
            <a:r>
              <a:rPr lang="en-US" dirty="0"/>
              <a:t>For this we will see the example of Message Box and Message Toast.</a:t>
            </a:r>
          </a:p>
          <a:p>
            <a:pPr marL="285750" indent="-285750">
              <a:buFont typeface="Wingdings" panose="05000000000000000000" pitchFamily="2" charset="2"/>
              <a:buChar char="§"/>
            </a:pPr>
            <a:endParaRPr lang="en-US" dirty="0"/>
          </a:p>
          <a:p>
            <a:endParaRPr lang="en-US" dirty="0"/>
          </a:p>
          <a:p>
            <a:r>
              <a:rPr lang="en-US" dirty="0"/>
              <a:t>Code Link: - </a:t>
            </a:r>
          </a:p>
          <a:p>
            <a:pPr marL="285750" indent="-285750">
              <a:buFontTx/>
              <a:buChar char="-"/>
            </a:pPr>
            <a:r>
              <a:rPr lang="en-US" dirty="0"/>
              <a:t>View2.view.xml</a:t>
            </a:r>
          </a:p>
          <a:p>
            <a:pPr marL="285750" indent="-285750">
              <a:buFontTx/>
              <a:buChar char="-"/>
            </a:pPr>
            <a:r>
              <a:rPr lang="en-US" dirty="0"/>
              <a:t>View2.controller.js</a:t>
            </a:r>
          </a:p>
        </p:txBody>
      </p:sp>
      <p:pic>
        <p:nvPicPr>
          <p:cNvPr id="4" name="Picture 3">
            <a:extLst>
              <a:ext uri="{FF2B5EF4-FFF2-40B4-BE49-F238E27FC236}">
                <a16:creationId xmlns:a16="http://schemas.microsoft.com/office/drawing/2014/main" id="{E87AFFC4-11EC-41D1-902C-CF81FF5BD2A5}"/>
              </a:ext>
            </a:extLst>
          </p:cNvPr>
          <p:cNvPicPr>
            <a:picLocks noChangeAspect="1"/>
          </p:cNvPicPr>
          <p:nvPr/>
        </p:nvPicPr>
        <p:blipFill>
          <a:blip r:embed="rId2"/>
          <a:stretch>
            <a:fillRect/>
          </a:stretch>
        </p:blipFill>
        <p:spPr>
          <a:xfrm>
            <a:off x="5714153" y="2027690"/>
            <a:ext cx="5709253" cy="3520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9167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Drop Down Controls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the example of some Drop Down Controls present in UI5.</a:t>
            </a:r>
          </a:p>
          <a:p>
            <a:r>
              <a:rPr lang="en-US" dirty="0"/>
              <a:t>We will load the cities data in the different types of drop downs to see their functioning.</a:t>
            </a:r>
          </a:p>
          <a:p>
            <a:endParaRPr lang="en-US" dirty="0"/>
          </a:p>
          <a:p>
            <a:r>
              <a:rPr lang="en-US" dirty="0"/>
              <a:t>Code Link:- </a:t>
            </a:r>
          </a:p>
          <a:p>
            <a:pPr marL="285750" indent="-285750">
              <a:buFontTx/>
              <a:buChar char="-"/>
            </a:pPr>
            <a:r>
              <a:rPr lang="en-US" dirty="0"/>
              <a:t>View2.view.xml </a:t>
            </a:r>
          </a:p>
        </p:txBody>
      </p:sp>
      <p:pic>
        <p:nvPicPr>
          <p:cNvPr id="4" name="Picture 3">
            <a:extLst>
              <a:ext uri="{FF2B5EF4-FFF2-40B4-BE49-F238E27FC236}">
                <a16:creationId xmlns:a16="http://schemas.microsoft.com/office/drawing/2014/main" id="{F9178FF8-E7AA-4D9D-A44F-7BA230D97371}"/>
              </a:ext>
            </a:extLst>
          </p:cNvPr>
          <p:cNvPicPr>
            <a:picLocks noChangeAspect="1"/>
          </p:cNvPicPr>
          <p:nvPr/>
        </p:nvPicPr>
        <p:blipFill>
          <a:blip r:embed="rId2"/>
          <a:stretch>
            <a:fillRect/>
          </a:stretch>
        </p:blipFill>
        <p:spPr>
          <a:xfrm>
            <a:off x="5977024" y="4141369"/>
            <a:ext cx="5762003" cy="204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50322CE-E12F-4187-9527-DA75BFE8B6F6}"/>
              </a:ext>
            </a:extLst>
          </p:cNvPr>
          <p:cNvPicPr>
            <a:picLocks noChangeAspect="1"/>
          </p:cNvPicPr>
          <p:nvPr/>
        </p:nvPicPr>
        <p:blipFill>
          <a:blip r:embed="rId3"/>
          <a:stretch>
            <a:fillRect/>
          </a:stretch>
        </p:blipFill>
        <p:spPr>
          <a:xfrm>
            <a:off x="5977024" y="1745279"/>
            <a:ext cx="3468427" cy="2205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C5C0E33-AF4D-4573-AF69-5407D4654322}"/>
              </a:ext>
            </a:extLst>
          </p:cNvPr>
          <p:cNvPicPr>
            <a:picLocks noChangeAspect="1"/>
          </p:cNvPicPr>
          <p:nvPr/>
        </p:nvPicPr>
        <p:blipFill>
          <a:blip r:embed="rId4"/>
          <a:stretch>
            <a:fillRect/>
          </a:stretch>
        </p:blipFill>
        <p:spPr>
          <a:xfrm>
            <a:off x="501629" y="3240222"/>
            <a:ext cx="4592339" cy="1802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03933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Object Status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Some time we want to show the status any item in different colors, as in our case we want to show the availability of a fruit in different colors like </a:t>
            </a:r>
            <a:r>
              <a:rPr lang="en-US" dirty="0">
                <a:solidFill>
                  <a:srgbClr val="00B050"/>
                </a:solidFill>
              </a:rPr>
              <a:t>Available</a:t>
            </a:r>
            <a:r>
              <a:rPr lang="en-US" dirty="0"/>
              <a:t>, </a:t>
            </a:r>
            <a:r>
              <a:rPr lang="en-US" dirty="0">
                <a:solidFill>
                  <a:srgbClr val="FFC000"/>
                </a:solidFill>
              </a:rPr>
              <a:t>Out of Stock</a:t>
            </a:r>
            <a:r>
              <a:rPr lang="en-US" dirty="0"/>
              <a:t>, </a:t>
            </a:r>
            <a:r>
              <a:rPr lang="en-US" dirty="0">
                <a:solidFill>
                  <a:srgbClr val="FF0000"/>
                </a:solidFill>
              </a:rPr>
              <a:t>Discontinued.</a:t>
            </a:r>
          </a:p>
          <a:p>
            <a:endParaRPr lang="en-US" dirty="0">
              <a:solidFill>
                <a:srgbClr val="FF0000"/>
              </a:solidFill>
            </a:endParaRPr>
          </a:p>
          <a:p>
            <a:r>
              <a:rPr lang="en-US" dirty="0"/>
              <a:t>For this we will add the object status attribute in the Object list item in View1.</a:t>
            </a:r>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formatter.js</a:t>
            </a:r>
          </a:p>
        </p:txBody>
      </p:sp>
      <p:pic>
        <p:nvPicPr>
          <p:cNvPr id="4" name="Picture 3">
            <a:extLst>
              <a:ext uri="{FF2B5EF4-FFF2-40B4-BE49-F238E27FC236}">
                <a16:creationId xmlns:a16="http://schemas.microsoft.com/office/drawing/2014/main" id="{E997E251-7CCF-4E89-867C-48CA77D32554}"/>
              </a:ext>
            </a:extLst>
          </p:cNvPr>
          <p:cNvPicPr>
            <a:picLocks noChangeAspect="1"/>
          </p:cNvPicPr>
          <p:nvPr/>
        </p:nvPicPr>
        <p:blipFill>
          <a:blip r:embed="rId2"/>
          <a:stretch>
            <a:fillRect/>
          </a:stretch>
        </p:blipFill>
        <p:spPr>
          <a:xfrm>
            <a:off x="9073662" y="1524240"/>
            <a:ext cx="2686730" cy="4795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40457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93045"/>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endParaRPr lang="en-US"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dirty="0"/>
              <a:t>Fragments are like parasite, they rely on the controllers of the host views.</a:t>
            </a:r>
          </a:p>
          <a:p>
            <a:pPr marL="285750" indent="-285750" algn="just" defTabSz="685800">
              <a:spcBef>
                <a:spcPts val="600"/>
              </a:spcBef>
              <a:buFont typeface="Arial" panose="020B0604020202020204" pitchFamily="34" charset="0"/>
              <a:buChar char="•"/>
            </a:pPr>
            <a:r>
              <a:rPr lang="en-US" sz="1800" dirty="0"/>
              <a:t>There are 2 techniques to create and work with fragments</a:t>
            </a:r>
          </a:p>
          <a:p>
            <a:pPr marL="742950" lvl="1" indent="-285750" algn="just" defTabSz="685800">
              <a:spcBef>
                <a:spcPts val="600"/>
              </a:spcBef>
              <a:buFont typeface="Arial" panose="020B0604020202020204" pitchFamily="34" charset="0"/>
              <a:buChar char="•"/>
            </a:pPr>
            <a:r>
              <a:rPr lang="en-US" dirty="0"/>
              <a:t>Direct embedding using fragment</a:t>
            </a:r>
          </a:p>
          <a:p>
            <a:pPr marL="742950" lvl="1" indent="-285750" algn="just" defTabSz="685800">
              <a:spcBef>
                <a:spcPts val="600"/>
              </a:spcBef>
              <a:buFont typeface="Arial" panose="020B0604020202020204" pitchFamily="34" charset="0"/>
              <a:buChar char="•"/>
            </a:pPr>
            <a:r>
              <a:rPr lang="en-US" sz="1800" dirty="0"/>
              <a:t>Use JS class sap/ui/core/Fragment and use load function to load it</a:t>
            </a:r>
          </a:p>
        </p:txBody>
      </p:sp>
      <p:sp>
        <p:nvSpPr>
          <p:cNvPr id="6" name="Rectangle 5">
            <a:extLst>
              <a:ext uri="{FF2B5EF4-FFF2-40B4-BE49-F238E27FC236}">
                <a16:creationId xmlns:a16="http://schemas.microsoft.com/office/drawing/2014/main" id="{E0598812-C60F-408D-90EB-84BDD5364E48}"/>
              </a:ext>
            </a:extLst>
          </p:cNvPr>
          <p:cNvSpPr/>
          <p:nvPr/>
        </p:nvSpPr>
        <p:spPr>
          <a:xfrm>
            <a:off x="1031130" y="4785158"/>
            <a:ext cx="2161172" cy="441545"/>
          </a:xfrm>
          <a:prstGeom prst="rect">
            <a:avLst/>
          </a:prstGeom>
          <a:solidFill>
            <a:schemeClr val="accent5">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7" name="Rectangle: Rounded Corners 6">
            <a:extLst>
              <a:ext uri="{FF2B5EF4-FFF2-40B4-BE49-F238E27FC236}">
                <a16:creationId xmlns:a16="http://schemas.microsoft.com/office/drawing/2014/main" id="{48B5D86D-511F-4CD6-80B2-9A7F346CAAAC}"/>
              </a:ext>
            </a:extLst>
          </p:cNvPr>
          <p:cNvSpPr/>
          <p:nvPr/>
        </p:nvSpPr>
        <p:spPr>
          <a:xfrm>
            <a:off x="4717769" y="3774872"/>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View1</a:t>
            </a:r>
          </a:p>
          <a:p>
            <a:pPr algn="ctr"/>
            <a:endParaRPr lang="en-US" dirty="0"/>
          </a:p>
          <a:p>
            <a:pPr algn="ctr"/>
            <a:endParaRPr lang="en-US" dirty="0"/>
          </a:p>
        </p:txBody>
      </p:sp>
      <p:sp>
        <p:nvSpPr>
          <p:cNvPr id="9" name="Rectangle: Rounded Corners 8">
            <a:extLst>
              <a:ext uri="{FF2B5EF4-FFF2-40B4-BE49-F238E27FC236}">
                <a16:creationId xmlns:a16="http://schemas.microsoft.com/office/drawing/2014/main" id="{C452A1A2-08ED-4E3C-8CB7-D92AD3A37D38}"/>
              </a:ext>
            </a:extLst>
          </p:cNvPr>
          <p:cNvSpPr/>
          <p:nvPr/>
        </p:nvSpPr>
        <p:spPr>
          <a:xfrm>
            <a:off x="4717768" y="5318534"/>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 2</a:t>
            </a:r>
          </a:p>
          <a:p>
            <a:pPr algn="ctr"/>
            <a:endParaRPr lang="en-US" dirty="0"/>
          </a:p>
          <a:p>
            <a:pPr algn="ctr"/>
            <a:endParaRPr lang="en-US" dirty="0"/>
          </a:p>
        </p:txBody>
      </p:sp>
      <p:sp>
        <p:nvSpPr>
          <p:cNvPr id="10" name="Rectangle 9">
            <a:extLst>
              <a:ext uri="{FF2B5EF4-FFF2-40B4-BE49-F238E27FC236}">
                <a16:creationId xmlns:a16="http://schemas.microsoft.com/office/drawing/2014/main" id="{31B371CB-D7A0-4ED7-B3E8-97A638C100F8}"/>
              </a:ext>
            </a:extLst>
          </p:cNvPr>
          <p:cNvSpPr/>
          <p:nvPr/>
        </p:nvSpPr>
        <p:spPr>
          <a:xfrm>
            <a:off x="5075149" y="4387051"/>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11" name="Rectangle 10">
            <a:extLst>
              <a:ext uri="{FF2B5EF4-FFF2-40B4-BE49-F238E27FC236}">
                <a16:creationId xmlns:a16="http://schemas.microsoft.com/office/drawing/2014/main" id="{DC95D3AB-456B-49D8-A4E6-42F8D91604B4}"/>
              </a:ext>
            </a:extLst>
          </p:cNvPr>
          <p:cNvSpPr/>
          <p:nvPr/>
        </p:nvSpPr>
        <p:spPr>
          <a:xfrm>
            <a:off x="5075149" y="5906433"/>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cxnSp>
        <p:nvCxnSpPr>
          <p:cNvPr id="12" name="Straight Arrow Connector 11">
            <a:extLst>
              <a:ext uri="{FF2B5EF4-FFF2-40B4-BE49-F238E27FC236}">
                <a16:creationId xmlns:a16="http://schemas.microsoft.com/office/drawing/2014/main" id="{D162D8BD-F839-43C5-89F4-0C3A0898E4CD}"/>
              </a:ext>
            </a:extLst>
          </p:cNvPr>
          <p:cNvCxnSpPr>
            <a:stCxn id="6" idx="3"/>
          </p:cNvCxnSpPr>
          <p:nvPr/>
        </p:nvCxnSpPr>
        <p:spPr>
          <a:xfrm flipV="1">
            <a:off x="3192302" y="4369287"/>
            <a:ext cx="1883558" cy="636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F898BF2-6AD9-49AE-B549-76A8612F3CDB}"/>
              </a:ext>
            </a:extLst>
          </p:cNvPr>
          <p:cNvCxnSpPr>
            <a:cxnSpLocks/>
            <a:stCxn id="6" idx="3"/>
            <a:endCxn id="11" idx="1"/>
          </p:cNvCxnSpPr>
          <p:nvPr/>
        </p:nvCxnSpPr>
        <p:spPr>
          <a:xfrm>
            <a:off x="3192302" y="5005931"/>
            <a:ext cx="1882847" cy="1051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DDEFC355-4BE5-4E19-AFB9-544389195FB0}"/>
              </a:ext>
            </a:extLst>
          </p:cNvPr>
          <p:cNvSpPr/>
          <p:nvPr/>
        </p:nvSpPr>
        <p:spPr>
          <a:xfrm>
            <a:off x="7799794" y="3761512"/>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Controller1</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47684521-3404-4432-8F3E-0AD4A32E0130}"/>
              </a:ext>
            </a:extLst>
          </p:cNvPr>
          <p:cNvSpPr/>
          <p:nvPr/>
        </p:nvSpPr>
        <p:spPr>
          <a:xfrm>
            <a:off x="7814705" y="5326154"/>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Controller2</a:t>
            </a:r>
          </a:p>
          <a:p>
            <a:pPr algn="ctr"/>
            <a:endParaRPr lang="en-US" dirty="0"/>
          </a:p>
          <a:p>
            <a:pPr algn="ctr"/>
            <a:endParaRPr lang="en-US" dirty="0"/>
          </a:p>
        </p:txBody>
      </p:sp>
      <p:sp>
        <p:nvSpPr>
          <p:cNvPr id="16" name="Arrow: Left-Right 15">
            <a:extLst>
              <a:ext uri="{FF2B5EF4-FFF2-40B4-BE49-F238E27FC236}">
                <a16:creationId xmlns:a16="http://schemas.microsoft.com/office/drawing/2014/main" id="{E8F0086D-D1AD-4D3F-B5EE-CAE8E8D848D5}"/>
              </a:ext>
            </a:extLst>
          </p:cNvPr>
          <p:cNvSpPr/>
          <p:nvPr/>
        </p:nvSpPr>
        <p:spPr>
          <a:xfrm>
            <a:off x="7080423" y="4212260"/>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7" name="Arrow: Left-Right 16">
            <a:extLst>
              <a:ext uri="{FF2B5EF4-FFF2-40B4-BE49-F238E27FC236}">
                <a16:creationId xmlns:a16="http://schemas.microsoft.com/office/drawing/2014/main" id="{56464D73-F08C-4C72-9C9E-D6E669D7479C}"/>
              </a:ext>
            </a:extLst>
          </p:cNvPr>
          <p:cNvSpPr/>
          <p:nvPr/>
        </p:nvSpPr>
        <p:spPr>
          <a:xfrm>
            <a:off x="7077454" y="5762602"/>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DFE9293-E0EA-4172-B2C1-9AFEE65BF498}"/>
              </a:ext>
            </a:extLst>
          </p:cNvPr>
          <p:cNvSpPr/>
          <p:nvPr/>
        </p:nvSpPr>
        <p:spPr>
          <a:xfrm>
            <a:off x="2759974" y="5076785"/>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19" name="Oval 18">
            <a:extLst>
              <a:ext uri="{FF2B5EF4-FFF2-40B4-BE49-F238E27FC236}">
                <a16:creationId xmlns:a16="http://schemas.microsoft.com/office/drawing/2014/main" id="{6157FFFE-EE93-465C-B3A5-CA225A10A631}"/>
              </a:ext>
            </a:extLst>
          </p:cNvPr>
          <p:cNvSpPr/>
          <p:nvPr/>
        </p:nvSpPr>
        <p:spPr>
          <a:xfrm>
            <a:off x="6556628" y="4488500"/>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1" name="Oval 20">
            <a:extLst>
              <a:ext uri="{FF2B5EF4-FFF2-40B4-BE49-F238E27FC236}">
                <a16:creationId xmlns:a16="http://schemas.microsoft.com/office/drawing/2014/main" id="{E3C0E547-5F07-4E9C-8D42-0FCAE9BEA7B4}"/>
              </a:ext>
            </a:extLst>
          </p:cNvPr>
          <p:cNvSpPr/>
          <p:nvPr/>
        </p:nvSpPr>
        <p:spPr>
          <a:xfrm>
            <a:off x="6554731" y="6129498"/>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3" name="Flowchart: Terminator 22">
            <a:extLst>
              <a:ext uri="{FF2B5EF4-FFF2-40B4-BE49-F238E27FC236}">
                <a16:creationId xmlns:a16="http://schemas.microsoft.com/office/drawing/2014/main" id="{8B562742-3AB3-4B38-AFD6-3A3DBF39AE52}"/>
              </a:ext>
            </a:extLst>
          </p:cNvPr>
          <p:cNvSpPr/>
          <p:nvPr/>
        </p:nvSpPr>
        <p:spPr>
          <a:xfrm>
            <a:off x="8304186" y="4359937"/>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4" name="Flowchart: Terminator 23">
            <a:extLst>
              <a:ext uri="{FF2B5EF4-FFF2-40B4-BE49-F238E27FC236}">
                <a16:creationId xmlns:a16="http://schemas.microsoft.com/office/drawing/2014/main" id="{401EE5BF-D5C8-48CC-9061-B753E8896420}"/>
              </a:ext>
            </a:extLst>
          </p:cNvPr>
          <p:cNvSpPr/>
          <p:nvPr/>
        </p:nvSpPr>
        <p:spPr>
          <a:xfrm>
            <a:off x="8304186" y="5874242"/>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5" name="TextBox 25">
            <a:extLst>
              <a:ext uri="{FF2B5EF4-FFF2-40B4-BE49-F238E27FC236}">
                <a16:creationId xmlns:a16="http://schemas.microsoft.com/office/drawing/2014/main" id="{22BAF55C-0116-4515-B2E4-6206DCFB3207}"/>
              </a:ext>
            </a:extLst>
          </p:cNvPr>
          <p:cNvSpPr txBox="1"/>
          <p:nvPr/>
        </p:nvSpPr>
        <p:spPr>
          <a:xfrm>
            <a:off x="940878" y="4163760"/>
            <a:ext cx="2296863" cy="59762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Address – street, house, city, country</a:t>
            </a:r>
          </a:p>
        </p:txBody>
      </p:sp>
    </p:spTree>
    <p:extLst>
      <p:ext uri="{BB962C8B-B14F-4D97-AF65-F5344CB8AC3E}">
        <p14:creationId xmlns:p14="http://schemas.microsoft.com/office/powerpoint/2010/main" val="3761675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Embedding Fragment in View</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algn="just"/>
            <a:r>
              <a:rPr lang="en-US" dirty="0"/>
              <a:t>For this hands – on we have to create a folder named </a:t>
            </a:r>
            <a:r>
              <a:rPr lang="en-US" dirty="0">
                <a:solidFill>
                  <a:schemeClr val="accent6"/>
                </a:solidFill>
              </a:rPr>
              <a:t>fragments</a:t>
            </a:r>
            <a:r>
              <a:rPr lang="en-US" dirty="0"/>
              <a:t> in the webapp folder and in that folder create fragment files with the extension </a:t>
            </a:r>
            <a:r>
              <a:rPr lang="en-US" dirty="0">
                <a:solidFill>
                  <a:schemeClr val="accent6"/>
                </a:solidFill>
              </a:rPr>
              <a:t>.fragment.xml</a:t>
            </a:r>
            <a:r>
              <a:rPr lang="en-US" dirty="0"/>
              <a:t>.</a:t>
            </a:r>
          </a:p>
          <a:p>
            <a:pPr algn="just"/>
            <a:r>
              <a:rPr lang="en-US" dirty="0"/>
              <a:t>We will move the Icon Tab bar code to the fragments and will embed them in the View2 to modularize the code of View2.</a:t>
            </a:r>
          </a:p>
          <a:p>
            <a:pPr algn="just"/>
            <a:r>
              <a:rPr lang="en-US" dirty="0"/>
              <a:t>Create three file in the fragments folder for more Info Section, Supplier Table section and Cities Section.</a:t>
            </a:r>
          </a:p>
          <a:p>
            <a:pPr algn="just"/>
            <a:endParaRPr lang="en-US" dirty="0"/>
          </a:p>
          <a:p>
            <a:pPr algn="just"/>
            <a:r>
              <a:rPr lang="en-US" dirty="0"/>
              <a:t>To including the fragment directly into the XML View use the sap.ui.core.Fragment class as shown below</a:t>
            </a:r>
          </a:p>
          <a:p>
            <a:pPr lvl="1" algn="just"/>
            <a:r>
              <a:rPr lang="en-US" dirty="0"/>
              <a:t>Ex:	</a:t>
            </a:r>
            <a:r>
              <a:rPr lang="en-US" b="0" dirty="0">
                <a:solidFill>
                  <a:srgbClr val="800000"/>
                </a:solidFill>
                <a:effectLst/>
              </a:rPr>
              <a:t>&lt;core:Fragment</a:t>
            </a:r>
            <a:r>
              <a:rPr lang="en-US" b="0" dirty="0">
                <a:solidFill>
                  <a:srgbClr val="000000"/>
                </a:solidFill>
                <a:effectLst/>
              </a:rPr>
              <a:t> </a:t>
            </a:r>
            <a:r>
              <a:rPr lang="en-US" b="0" dirty="0">
                <a:solidFill>
                  <a:srgbClr val="FF0000"/>
                </a:solidFill>
                <a:effectLst/>
              </a:rPr>
              <a:t>fragmentName</a:t>
            </a:r>
            <a:r>
              <a:rPr lang="en-US" b="0" dirty="0">
                <a:solidFill>
                  <a:srgbClr val="000000"/>
                </a:solidFill>
                <a:effectLst/>
              </a:rPr>
              <a:t>=</a:t>
            </a:r>
            <a:r>
              <a:rPr lang="en-US" b="0" dirty="0">
                <a:solidFill>
                  <a:srgbClr val="0000FF"/>
                </a:solidFill>
                <a:effectLst/>
              </a:rPr>
              <a:t>“namespace.fragments.fragmentName"</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"XML"</a:t>
            </a:r>
            <a:r>
              <a:rPr lang="en-US" b="0" dirty="0">
                <a:solidFill>
                  <a:srgbClr val="000000"/>
                </a:solidFill>
                <a:effectLst/>
              </a:rPr>
              <a:t> </a:t>
            </a:r>
            <a:r>
              <a:rPr lang="en-US" b="0" dirty="0">
                <a:solidFill>
                  <a:srgbClr val="800000"/>
                </a:solidFill>
                <a:effectLst/>
              </a:rPr>
              <a:t>/&gt;</a:t>
            </a:r>
            <a:endParaRPr lang="en-US" dirty="0"/>
          </a:p>
          <a:p>
            <a:pPr lvl="1" algn="just"/>
            <a:r>
              <a:rPr lang="en-US" b="0" i="0" dirty="0">
                <a:solidFill>
                  <a:srgbClr val="232629"/>
                </a:solidFill>
                <a:effectLst/>
              </a:rPr>
              <a:t>	</a:t>
            </a:r>
            <a:endParaRPr lang="en-US" dirty="0"/>
          </a:p>
          <a:p>
            <a:pPr algn="just"/>
            <a:r>
              <a:rPr lang="en-US" dirty="0"/>
              <a:t>Code Links:- </a:t>
            </a:r>
          </a:p>
          <a:p>
            <a:pPr marL="285750" indent="-285750" algn="just">
              <a:buFontTx/>
              <a:buChar char="-"/>
            </a:pPr>
            <a:r>
              <a:rPr lang="en-US" dirty="0"/>
              <a:t>View2.view.xml</a:t>
            </a:r>
          </a:p>
          <a:p>
            <a:pPr marL="285750" indent="-285750" algn="just">
              <a:buFontTx/>
              <a:buChar char="-"/>
            </a:pPr>
            <a:r>
              <a:rPr lang="en-US" dirty="0"/>
              <a:t>moreInfo.fragment.xml</a:t>
            </a:r>
          </a:p>
          <a:p>
            <a:pPr marL="285750" indent="-285750" algn="just">
              <a:buFontTx/>
              <a:buChar char="-"/>
            </a:pPr>
            <a:r>
              <a:rPr lang="en-US" dirty="0"/>
              <a:t>cities.fragment.xml</a:t>
            </a:r>
          </a:p>
          <a:p>
            <a:pPr marL="285750" indent="-285750" algn="just">
              <a:buFontTx/>
              <a:buChar char="-"/>
            </a:pPr>
            <a:r>
              <a:rPr lang="en-US" dirty="0"/>
              <a:t>supplierTab.fragment.xml</a:t>
            </a:r>
          </a:p>
        </p:txBody>
      </p:sp>
      <p:pic>
        <p:nvPicPr>
          <p:cNvPr id="4" name="Picture 3">
            <a:extLst>
              <a:ext uri="{FF2B5EF4-FFF2-40B4-BE49-F238E27FC236}">
                <a16:creationId xmlns:a16="http://schemas.microsoft.com/office/drawing/2014/main" id="{93914945-0588-4E33-9195-FD28BFC49238}"/>
              </a:ext>
            </a:extLst>
          </p:cNvPr>
          <p:cNvPicPr>
            <a:picLocks noChangeAspect="1"/>
          </p:cNvPicPr>
          <p:nvPr/>
        </p:nvPicPr>
        <p:blipFill>
          <a:blip r:embed="rId2"/>
          <a:stretch>
            <a:fillRect/>
          </a:stretch>
        </p:blipFill>
        <p:spPr>
          <a:xfrm>
            <a:off x="3720654" y="3429000"/>
            <a:ext cx="7660024" cy="289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7089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Tree>
    <p:extLst>
      <p:ext uri="{BB962C8B-B14F-4D97-AF65-F5344CB8AC3E}">
        <p14:creationId xmlns:p14="http://schemas.microsoft.com/office/powerpoint/2010/main" val="7716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2"/>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3"/>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764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49784" y="3011089"/>
            <a:ext cx="3887603"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Day3</a:t>
            </a:r>
          </a:p>
        </p:txBody>
      </p:sp>
    </p:spTree>
    <p:extLst>
      <p:ext uri="{BB962C8B-B14F-4D97-AF65-F5344CB8AC3E}">
        <p14:creationId xmlns:p14="http://schemas.microsoft.com/office/powerpoint/2010/main" val="3991243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spTree>
    <p:extLst>
      <p:ext uri="{BB962C8B-B14F-4D97-AF65-F5344CB8AC3E}">
        <p14:creationId xmlns:p14="http://schemas.microsoft.com/office/powerpoint/2010/main" val="1308118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  Srinivas</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t>Main.view.xml</a:t>
            </a:r>
          </a:p>
          <a:p>
            <a:pPr marL="285750" indent="-285750">
              <a:buFontTx/>
              <a:buChar char="-"/>
            </a:pPr>
            <a:r>
              <a:rPr lang="en-US" dirty="0"/>
              <a:t>Main.controller.js</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2"/>
          <a:stretch>
            <a:fillRect/>
          </a:stretch>
        </p:blipFill>
        <p:spPr>
          <a:xfrm>
            <a:off x="3738028" y="3184715"/>
            <a:ext cx="8000999" cy="2894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252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2"/>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t>Main.view.xml</a:t>
            </a:r>
          </a:p>
          <a:p>
            <a:pPr marL="285750" indent="-285750" algn="just">
              <a:buFontTx/>
              <a:buChar char="-"/>
            </a:pPr>
            <a:r>
              <a:rPr lang="en-US" dirty="0"/>
              <a:t>Main.controller.js</a:t>
            </a:r>
          </a:p>
          <a:p>
            <a:pPr marL="285750" indent="-285750" algn="just">
              <a:buFontTx/>
              <a:buChar char="-"/>
            </a:pPr>
            <a:r>
              <a:rPr lang="en-US" dirty="0"/>
              <a:t>model.js</a:t>
            </a:r>
          </a:p>
          <a:p>
            <a:pPr marL="285750" indent="-285750" algn="just">
              <a:buFontTx/>
              <a:buChar char="-"/>
            </a:pPr>
            <a:r>
              <a:rPr lang="en-US" dirty="0"/>
              <a:t>i18n.properties</a:t>
            </a:r>
          </a:p>
          <a:p>
            <a:pPr marL="285750" indent="-285750" algn="just">
              <a:buFontTx/>
              <a:buChar char="-"/>
            </a:pPr>
            <a:r>
              <a:rPr lang="en-US" dirty="0"/>
              <a:t>i18n_hi.properties</a:t>
            </a:r>
          </a:p>
        </p:txBody>
      </p:sp>
      <p:pic>
        <p:nvPicPr>
          <p:cNvPr id="4" name="Picture 3">
            <a:extLst>
              <a:ext uri="{FF2B5EF4-FFF2-40B4-BE49-F238E27FC236}">
                <a16:creationId xmlns:a16="http://schemas.microsoft.com/office/drawing/2014/main" id="{AE29DA55-5BB0-47E6-AC5C-99DA18B46670}"/>
              </a:ext>
            </a:extLst>
          </p:cNvPr>
          <p:cNvPicPr>
            <a:picLocks noChangeAspect="1"/>
          </p:cNvPicPr>
          <p:nvPr/>
        </p:nvPicPr>
        <p:blipFill>
          <a:blip r:embed="rId2"/>
          <a:stretch>
            <a:fillRect/>
          </a:stretch>
        </p:blipFill>
        <p:spPr>
          <a:xfrm>
            <a:off x="3153165" y="2719836"/>
            <a:ext cx="8777072" cy="3903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7894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18982</TotalTime>
  <Words>5144</Words>
  <Application>Microsoft Office PowerPoint</Application>
  <PresentationFormat>Widescreen</PresentationFormat>
  <Paragraphs>556</Paragraphs>
  <Slides>53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Calibri (Body)</vt:lpstr>
      <vt:lpstr>Calibri Light</vt:lpstr>
      <vt:lpstr>Consolas</vt:lpstr>
      <vt:lpstr>Cooper Black</vt:lpstr>
      <vt:lpstr>Segoe UI</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Srinivas Saluru</cp:lastModifiedBy>
  <cp:revision>788</cp:revision>
  <dcterms:created xsi:type="dcterms:W3CDTF">2016-07-10T03:33:26Z</dcterms:created>
  <dcterms:modified xsi:type="dcterms:W3CDTF">2023-01-08T09:49:19Z</dcterms:modified>
</cp:coreProperties>
</file>